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860" r:id="rId3"/>
    <p:sldId id="861" r:id="rId4"/>
    <p:sldId id="862" r:id="rId5"/>
    <p:sldId id="863" r:id="rId6"/>
    <p:sldId id="864" r:id="rId7"/>
    <p:sldId id="865" r:id="rId8"/>
    <p:sldId id="866" r:id="rId9"/>
    <p:sldId id="867" r:id="rId10"/>
    <p:sldId id="86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06876"/>
            <a:ext cx="11485848" cy="1484830"/>
          </a:xfrm>
        </p:spPr>
        <p:txBody>
          <a:bodyPr/>
          <a:lstStyle/>
          <a:p>
            <a:pPr indent="715963"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 in ancient times and even now, lovers may present a true lover’s knot as a symbol of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love. The “</a:t>
            </a:r>
            <a:r>
              <a:rPr lang="en-US" altLang="zh-CN" sz="24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 lover’s knot” and the “</a:t>
            </a:r>
            <a:r>
              <a:rPr lang="en-US" altLang="zh-CN" sz="2400" spc="-14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double happiness knot” </a:t>
            </a:r>
            <a:r>
              <a:rPr lang="en-US" altLang="zh-CN" sz="2400" u="sng" spc="-14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en-US" sz="2400" u="sng" spc="-14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at weddings to express love to each other and the wish to grow old together.</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95834" y="951064"/>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2071723" y="1975072"/>
            <a:ext cx="816249" cy="572464"/>
          </a:xfrm>
          <a:prstGeom prst="rect">
            <a:avLst/>
          </a:prstGeom>
        </p:spPr>
        <p:txBody>
          <a:bodyPr wrap="none">
            <a:spAutoFit/>
          </a:bodyPr>
          <a:lstStyle/>
          <a:p>
            <a:pPr>
              <a:lnSpc>
                <a:spcPct val="130000"/>
              </a:lnSpc>
            </a:pPr>
            <a:r>
              <a:rPr lang="en-US" altLang="zh-CN" sz="2400"/>
              <a:t>their</a:t>
            </a:r>
            <a:endParaRPr lang="zh-CN" altLang="en-US" sz="2400"/>
          </a:p>
        </p:txBody>
      </p:sp>
      <p:sp>
        <p:nvSpPr>
          <p:cNvPr id="5" name="矩形 4"/>
          <p:cNvSpPr/>
          <p:nvPr/>
        </p:nvSpPr>
        <p:spPr>
          <a:xfrm>
            <a:off x="10085968" y="1916944"/>
            <a:ext cx="1382943" cy="524567"/>
          </a:xfrm>
          <a:prstGeom prst="rect">
            <a:avLst/>
          </a:prstGeom>
        </p:spPr>
        <p:txBody>
          <a:bodyPr wrap="none">
            <a:spAutoFit/>
          </a:bodyPr>
          <a:lstStyle/>
          <a:p>
            <a:pPr>
              <a:lnSpc>
                <a:spcPct val="130000"/>
              </a:lnSpc>
            </a:pPr>
            <a:r>
              <a:rPr lang="en-US" altLang="zh-CN" sz="2400" smtClean="0"/>
              <a:t>are </a:t>
            </a:r>
            <a:r>
              <a:rPr lang="en-US" altLang="zh-CN" sz="2400"/>
              <a:t>given</a:t>
            </a:r>
            <a:endParaRPr lang="zh-CN" altLang="en-US" sz="2400"/>
          </a:p>
        </p:txBody>
      </p:sp>
      <p:sp>
        <p:nvSpPr>
          <p:cNvPr id="6" name="内容占位符 2"/>
          <p:cNvSpPr txBox="1">
            <a:spLocks/>
          </p:cNvSpPr>
          <p:nvPr/>
        </p:nvSpPr>
        <p:spPr bwMode="auto">
          <a:xfrm>
            <a:off x="360854" y="2956001"/>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句意：例如，在古代甚至现在，恋人们可能会赠送一个真爱之结作为他们爱情的象征。</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是名词，前面需要一个形容词性物主代词修饰。故填</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892105"/>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真爱之结</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双喜结</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在婚礼上被赠送或使用，以表达彼此之间的爱意以及希望共度一生的愿望。此处缺少谓语动词，因此用</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。并且主语与</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之间是被动关系，因此用被动语态，且时态为一般现在时。故填</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given</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472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6574" y="819460"/>
            <a:ext cx="11406932" cy="1241388"/>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116072" y="2009389"/>
            <a:ext cx="5958266" cy="777165"/>
          </a:xfrm>
          <a:prstGeom prst="rect">
            <a:avLst/>
          </a:prstGeom>
        </p:spPr>
      </p:pic>
      <p:pic>
        <p:nvPicPr>
          <p:cNvPr id="9" name="图片 8"/>
          <p:cNvPicPr>
            <a:picLocks noChangeAspect="1"/>
          </p:cNvPicPr>
          <p:nvPr/>
        </p:nvPicPr>
        <p:blipFill>
          <a:blip r:embed="rId4"/>
          <a:stretch>
            <a:fillRect/>
          </a:stretch>
        </p:blipFill>
        <p:spPr>
          <a:xfrm>
            <a:off x="550590" y="2941297"/>
            <a:ext cx="3024336" cy="790377"/>
          </a:xfrm>
          <a:prstGeom prst="rect">
            <a:avLst/>
          </a:prstGeom>
        </p:spPr>
      </p:pic>
      <p:sp>
        <p:nvSpPr>
          <p:cNvPr id="11" name="内容占位符 1"/>
          <p:cNvSpPr>
            <a:spLocks noGrp="1"/>
          </p:cNvSpPr>
          <p:nvPr>
            <p:ph idx="1"/>
          </p:nvPr>
        </p:nvSpPr>
        <p:spPr>
          <a:xfrm>
            <a:off x="360854" y="2931959"/>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介绍了中国结的来历、形式和寓意</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1872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40768"/>
            <a:ext cx="11485848" cy="2505301"/>
          </a:xfrm>
        </p:spPr>
        <p:txBody>
          <a:bodyPr/>
          <a:lstStyle/>
          <a:p>
            <a:pPr indent="715963" hangingPunct="0">
              <a:lnSpc>
                <a:spcPct val="140000"/>
              </a:lnSpc>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knots be a kind of art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course, at least in China.</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Chinese knot is a knot made from a rope, taking on different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shape has its own meaning, and </a:t>
            </a:r>
            <a:r>
              <a:rPr lang="en-US" altLang="zh-CN" sz="28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you </a:t>
            </a:r>
            <a:r>
              <a:rPr lang="en-US" altLang="zh-CN" sz="2800" spc="-15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find them as decorations </a:t>
            </a:r>
            <a:r>
              <a:rPr lang="en-US" altLang="zh-CN" sz="28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gifts for </a:t>
            </a:r>
            <a:r>
              <a:rPr lang="en-US" altLang="zh-CN" sz="2800" u="sng" spc="-1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en-US" sz="2800" u="sng" spc="-10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559702" y="1862076"/>
            <a:ext cx="1202573" cy="695575"/>
          </a:xfrm>
          <a:prstGeom prst="rect">
            <a:avLst/>
          </a:prstGeom>
        </p:spPr>
        <p:txBody>
          <a:bodyPr wrap="none">
            <a:spAutoFit/>
          </a:bodyPr>
          <a:lstStyle/>
          <a:p>
            <a:pPr>
              <a:lnSpc>
                <a:spcPct val="140000"/>
              </a:lnSpc>
            </a:pPr>
            <a:r>
              <a:rPr lang="en-US" altLang="zh-CN"/>
              <a:t>shapes</a:t>
            </a:r>
            <a:endParaRPr lang="zh-CN" altLang="en-US"/>
          </a:p>
        </p:txBody>
      </p:sp>
      <p:sp>
        <p:nvSpPr>
          <p:cNvPr id="5" name="矩形 4"/>
          <p:cNvSpPr/>
          <p:nvPr/>
        </p:nvSpPr>
        <p:spPr>
          <a:xfrm>
            <a:off x="2206774" y="3038709"/>
            <a:ext cx="1220206" cy="695575"/>
          </a:xfrm>
          <a:prstGeom prst="rect">
            <a:avLst/>
          </a:prstGeom>
        </p:spPr>
        <p:txBody>
          <a:bodyPr wrap="none">
            <a:spAutoFit/>
          </a:bodyPr>
          <a:lstStyle/>
          <a:p>
            <a:pPr>
              <a:lnSpc>
                <a:spcPct val="140000"/>
              </a:lnSpc>
            </a:pPr>
            <a:r>
              <a:rPr lang="en-US" altLang="zh-CN" smtClean="0"/>
              <a:t>special</a:t>
            </a:r>
            <a:endParaRPr lang="zh-CN" altLang="en-US"/>
          </a:p>
        </p:txBody>
      </p:sp>
      <p:sp>
        <p:nvSpPr>
          <p:cNvPr id="6" name="内容占位符 1"/>
          <p:cNvSpPr txBox="1">
            <a:spLocks/>
          </p:cNvSpPr>
          <p:nvPr/>
        </p:nvSpPr>
        <p:spPr bwMode="auto">
          <a:xfrm>
            <a:off x="360854" y="3700324"/>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句意：中国结是一种用绳子做成的结，有各种不同的形状。根据后句中的</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“Each shape has its own meaning”</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可知，此处指中国结有不同的形状。</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后面需要跟复数名词。故填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shapes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5381842"/>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如今，你可以把它们作为特殊日子的装饰品和礼物。空格修饰名词</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days,</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需填形容词。</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special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特殊的</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special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495834" y="836712"/>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772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5346"/>
            <a:ext cx="11485848" cy="1389676"/>
          </a:xfrm>
        </p:spPr>
        <p:txBody>
          <a:bodyPr/>
          <a:lstStyle/>
          <a:p>
            <a:pPr indent="715963" hangingPunct="0">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knots are double-layered</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双层的</a:t>
            </a:r>
            <a:r>
              <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kind of knot is named after its shape or the </a:t>
            </a:r>
            <a:r>
              <a:rPr lang="en-US" altLang="zh-CN" sz="3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it carries.</a:t>
            </a:r>
            <a:endParaRPr lang="zh-CN" alt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78582" y="987743"/>
            <a:ext cx="11233248" cy="139435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897965" y="3217112"/>
            <a:ext cx="1595309" cy="553998"/>
          </a:xfrm>
          <a:prstGeom prst="rect">
            <a:avLst/>
          </a:prstGeom>
        </p:spPr>
        <p:txBody>
          <a:bodyPr wrap="none">
            <a:spAutoFit/>
          </a:bodyPr>
          <a:lstStyle/>
          <a:p>
            <a:r>
              <a:rPr lang="en-US" altLang="zh-CN" sz="3000"/>
              <a:t>meaning</a:t>
            </a:r>
            <a:endParaRPr lang="zh-CN" altLang="en-US" sz="3000"/>
          </a:p>
        </p:txBody>
      </p:sp>
      <p:sp>
        <p:nvSpPr>
          <p:cNvPr id="5" name="内容占位符 1"/>
          <p:cNvSpPr txBox="1">
            <a:spLocks/>
          </p:cNvSpPr>
          <p:nvPr/>
        </p:nvSpPr>
        <p:spPr bwMode="auto">
          <a:xfrm>
            <a:off x="360854" y="3821846"/>
            <a:ext cx="11485848"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句意：每种结都是以其形状或所承载的意义命名的。根据</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 that it carries”</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可知，此处填名词作宾语。</a:t>
            </a:r>
            <a:r>
              <a:rPr lang="en-US"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meaning</a:t>
            </a:r>
            <a:r>
              <a:rPr lang="zh-CN"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000" b="1" u="wavy"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sz="3000" b="1" u="wavy"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30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，符合语境</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meaning</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00000"/>
              </a:lnSpc>
              <a:spcAft>
                <a:spcPts val="0"/>
              </a:spcAft>
            </a:pP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        形客词为</a:t>
            </a:r>
            <a:r>
              <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meaningful</a:t>
            </a:r>
            <a:r>
              <a:rPr lang="zh-CN"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3000" b="1" smtClean="0">
                <a:solidFill>
                  <a:srgbClr val="00B0F0"/>
                </a:solidFill>
                <a:latin typeface="楷体" panose="02010609060101010101" pitchFamily="49" charset="-122"/>
                <a:ea typeface="楷体" panose="02010609060101010101" pitchFamily="49" charset="-122"/>
                <a:cs typeface="Times New Roman" panose="02020603050405020304" pitchFamily="18" charset="0"/>
              </a:rPr>
              <a:t>有意义的</a:t>
            </a:r>
            <a:r>
              <a:rPr lang="zh-CN"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1198662" y="5877272"/>
            <a:ext cx="609968" cy="436268"/>
          </a:xfrm>
          <a:prstGeom prst="rect">
            <a:avLst/>
          </a:prstGeom>
        </p:spPr>
      </p:pic>
    </p:spTree>
    <p:extLst>
      <p:ext uri="{BB962C8B-B14F-4D97-AF65-F5344CB8AC3E}">
        <p14:creationId xmlns:p14="http://schemas.microsoft.com/office/powerpoint/2010/main" val="245134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20201"/>
            <a:ext cx="11485848" cy="2893100"/>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people may have made them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information and send messages before they were able to write. Tools that are one hundred thousand years old and were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used to make knots have been found. Moreover, knots are also found in some ancient texts. But it isn’t known when they first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en-US"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as gifts.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6092604" y="1683244"/>
            <a:ext cx="1481881" cy="492443"/>
          </a:xfrm>
          <a:prstGeom prst="rect">
            <a:avLst/>
          </a:prstGeom>
        </p:spPr>
        <p:txBody>
          <a:bodyPr wrap="none">
            <a:spAutoFit/>
          </a:bodyPr>
          <a:lstStyle/>
          <a:p>
            <a:r>
              <a:rPr lang="en-US" altLang="zh-CN" sz="2600"/>
              <a:t>to record</a:t>
            </a:r>
            <a:endParaRPr lang="zh-CN" altLang="en-US" sz="2600"/>
          </a:p>
        </p:txBody>
      </p:sp>
      <p:sp>
        <p:nvSpPr>
          <p:cNvPr id="7" name="内容占位符 1"/>
          <p:cNvSpPr txBox="1">
            <a:spLocks/>
          </p:cNvSpPr>
          <p:nvPr/>
        </p:nvSpPr>
        <p:spPr bwMode="auto">
          <a:xfrm>
            <a:off x="360854" y="4372497"/>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句意：早期的人们可能在他们能够写字之前就用它们来记录信息和发送消息。这里用动词不定式表示目的。故填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record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495834" y="1052736"/>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1329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45158"/>
            <a:ext cx="11485848" cy="2893100"/>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people may have made them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information and send messages before they were able to write. Tools that are one hundred thousand years old and were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used to make knots have been found. Moreover, knots are also found in some ancient texts. But it isn’t known when they first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en-US"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as gifts.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449783" y="2779356"/>
            <a:ext cx="1477071" cy="492443"/>
          </a:xfrm>
          <a:prstGeom prst="rect">
            <a:avLst/>
          </a:prstGeom>
        </p:spPr>
        <p:txBody>
          <a:bodyPr wrap="none">
            <a:spAutoFit/>
          </a:bodyPr>
          <a:lstStyle/>
          <a:p>
            <a:r>
              <a:rPr lang="en-US" altLang="zh-CN" sz="2600" smtClean="0"/>
              <a:t>probably</a:t>
            </a:r>
            <a:endParaRPr lang="zh-CN" altLang="en-US" sz="2600"/>
          </a:p>
        </p:txBody>
      </p:sp>
      <p:sp>
        <p:nvSpPr>
          <p:cNvPr id="8" name="内容占位符 1"/>
          <p:cNvSpPr txBox="1">
            <a:spLocks/>
          </p:cNvSpPr>
          <p:nvPr/>
        </p:nvSpPr>
        <p:spPr bwMode="auto">
          <a:xfrm>
            <a:off x="349680" y="4372497"/>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句意：人们发现了有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万年历史的工具，这些工具可能被用来打结。副词</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“probably”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修饰整个谓语，表示推测。故填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probably</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495834" y="1128344"/>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7062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645158"/>
            <a:ext cx="11485848" cy="2893100"/>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people may have made them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information and send messages before they were able to write. Tools that are one hundred thousand years old and were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used to make knots have been found. Moreover, knots are also found in some ancient texts. But it isn’t known when they first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en-US" sz="26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as gifts.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029604" y="3382315"/>
            <a:ext cx="1183337" cy="492443"/>
          </a:xfrm>
          <a:prstGeom prst="rect">
            <a:avLst/>
          </a:prstGeom>
        </p:spPr>
        <p:txBody>
          <a:bodyPr wrap="none">
            <a:spAutoFit/>
          </a:bodyPr>
          <a:lstStyle/>
          <a:p>
            <a:r>
              <a:rPr lang="en-US" altLang="zh-CN" sz="2600"/>
              <a:t>started</a:t>
            </a:r>
            <a:endParaRPr lang="zh-CN" altLang="en-US" sz="2600"/>
          </a:p>
        </p:txBody>
      </p:sp>
      <p:sp>
        <p:nvSpPr>
          <p:cNvPr id="8" name="内容占位符 1"/>
          <p:cNvSpPr txBox="1">
            <a:spLocks/>
          </p:cNvSpPr>
          <p:nvPr/>
        </p:nvSpPr>
        <p:spPr bwMode="auto">
          <a:xfrm>
            <a:off x="349680" y="4372497"/>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6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句意：但是还不清楚它们是什么时候开始被用作礼物的。根据语境可知，此处表示动作的起点，因此用动词</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。且此句时态为一般过去时，因此动词用过去式。故填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started</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495834" y="1056336"/>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56792"/>
            <a:ext cx="11485848" cy="1892826"/>
          </a:xfrm>
        </p:spPr>
        <p:txBody>
          <a:bodyPr/>
          <a:lstStyle/>
          <a:p>
            <a:pPr indent="715963" hangingPunct="0">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known that they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decoration and to express thoughts and feelings in the Tang Dynasty. The Tang Empire, which covered an extensive area preserved and carried on the </a:t>
            </a:r>
            <a:r>
              <a:rPr lang="en-US"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 form as part of of Chinese culture.</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295006" y="1646730"/>
            <a:ext cx="2102242" cy="492443"/>
          </a:xfrm>
          <a:prstGeom prst="rect">
            <a:avLst/>
          </a:prstGeom>
        </p:spPr>
        <p:txBody>
          <a:bodyPr wrap="none">
            <a:spAutoFit/>
          </a:bodyPr>
          <a:lstStyle/>
          <a:p>
            <a:r>
              <a:rPr lang="en-US" altLang="zh-CN" sz="2600"/>
              <a:t>were used for</a:t>
            </a:r>
            <a:endParaRPr lang="zh-CN" altLang="en-US" sz="2600"/>
          </a:p>
        </p:txBody>
      </p:sp>
      <p:sp>
        <p:nvSpPr>
          <p:cNvPr id="5" name="矩形 4"/>
          <p:cNvSpPr/>
          <p:nvPr/>
        </p:nvSpPr>
        <p:spPr>
          <a:xfrm>
            <a:off x="4390893" y="2843971"/>
            <a:ext cx="1704313" cy="492443"/>
          </a:xfrm>
          <a:prstGeom prst="rect">
            <a:avLst/>
          </a:prstGeom>
        </p:spPr>
        <p:txBody>
          <a:bodyPr wrap="none">
            <a:spAutoFit/>
          </a:bodyPr>
          <a:lstStyle/>
          <a:p>
            <a:r>
              <a:rPr lang="en-US" altLang="zh-CN" sz="2600"/>
              <a:t>traditional</a:t>
            </a:r>
            <a:endParaRPr lang="zh-CN" altLang="en-US" sz="2600"/>
          </a:p>
        </p:txBody>
      </p:sp>
      <p:sp>
        <p:nvSpPr>
          <p:cNvPr id="6" name="内容占位符 1"/>
          <p:cNvSpPr txBox="1">
            <a:spLocks/>
          </p:cNvSpPr>
          <p:nvPr/>
        </p:nvSpPr>
        <p:spPr bwMode="auto">
          <a:xfrm>
            <a:off x="360854" y="3265195"/>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句意：众所周知，它们在唐代被用来装饰和表达思想和情感。此处指</a:t>
            </a:r>
            <a:r>
              <a:rPr lang="en-US" altLang="zh-CN" sz="2600" b="1" smtClean="0">
                <a:solidFill>
                  <a:srgbClr val="FF0000"/>
                </a:solidFill>
                <a:latin typeface="+mn-ea"/>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被用来</a:t>
            </a:r>
            <a:r>
              <a:rPr lang="en-US" altLang="zh-CN" sz="2600" b="1" smtClean="0">
                <a:solidFill>
                  <a:srgbClr val="FF0000"/>
                </a:solidFill>
                <a:latin typeface="+mn-ea"/>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，因此用</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used for,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且时态为一般过去时。故填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were used for</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419199"/>
            <a:ext cx="11485848" cy="1816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句意：唐朝帝国，覆盖了广阔的地区，保留并传承了作为中国文化一部分的传统艺术形式。</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是名词，前面需要一个形容词修饰。</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传统的</a:t>
            </a:r>
            <a:r>
              <a:rPr lang="en-US" altLang="zh-CN" sz="26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，符合语境。故填</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495834" y="960029"/>
            <a:ext cx="11201542" cy="5724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lnSpc>
                <a:spcPct val="13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record    start    shape    probably    be  used   for   mean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781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54748"/>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today, Chinese knots are rich in meanings, and they are given as gifts or passed down through families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765688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751</Words>
  <Application>Microsoft Office PowerPoint</Application>
  <PresentationFormat>自定义</PresentationFormat>
  <Paragraphs>40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